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63" r:id="rId6"/>
    <p:sldId id="266" r:id="rId7"/>
    <p:sldId id="284" r:id="rId8"/>
    <p:sldId id="268" r:id="rId9"/>
    <p:sldId id="310" r:id="rId10"/>
    <p:sldId id="311" r:id="rId11"/>
    <p:sldId id="286" r:id="rId12"/>
    <p:sldId id="287" r:id="rId13"/>
    <p:sldId id="288" r:id="rId14"/>
    <p:sldId id="269" r:id="rId15"/>
    <p:sldId id="303" r:id="rId16"/>
    <p:sldId id="304" r:id="rId17"/>
    <p:sldId id="305" r:id="rId18"/>
    <p:sldId id="270" r:id="rId19"/>
    <p:sldId id="271" r:id="rId20"/>
    <p:sldId id="289" r:id="rId21"/>
    <p:sldId id="290" r:id="rId22"/>
    <p:sldId id="291" r:id="rId23"/>
    <p:sldId id="292" r:id="rId24"/>
    <p:sldId id="293" r:id="rId25"/>
    <p:sldId id="294" r:id="rId26"/>
    <p:sldId id="296" r:id="rId27"/>
    <p:sldId id="298" r:id="rId28"/>
    <p:sldId id="273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99" r:id="rId39"/>
    <p:sldId id="307" r:id="rId40"/>
    <p:sldId id="308" r:id="rId41"/>
    <p:sldId id="274" r:id="rId42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494"/>
    <a:srgbClr val="3166CF"/>
    <a:srgbClr val="133176"/>
    <a:srgbClr val="2D5EC1"/>
    <a:srgbClr val="FFD624"/>
    <a:srgbClr val="3E6FD2"/>
    <a:srgbClr val="BDDE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4" d="100"/>
          <a:sy n="74" d="100"/>
        </p:scale>
        <p:origin x="-2172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7EF7854-7E90-4FA5-A41B-39C8B76ED4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35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AE89DC7-9145-44DB-A00B-29FDA0CC689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974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1125538"/>
            <a:ext cx="9144000" cy="5732462"/>
          </a:xfrm>
          <a:prstGeom prst="rect">
            <a:avLst/>
          </a:prstGeom>
          <a:solidFill>
            <a:srgbClr val="0F5494"/>
          </a:solidFill>
          <a:ln w="73025" algn="ctr">
            <a:solidFill>
              <a:srgbClr val="0F5494"/>
            </a:solidFill>
            <a:miter lim="800000"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457200"/>
            <a:endParaRPr lang="en-US" sz="1800" b="0">
              <a:solidFill>
                <a:srgbClr val="FFFFFF"/>
              </a:solidFill>
            </a:endParaRPr>
          </a:p>
        </p:txBody>
      </p:sp>
      <p:pic>
        <p:nvPicPr>
          <p:cNvPr id="5" name="Picture 6" descr="LOGO CE-EN-quadri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0" y="309563"/>
            <a:ext cx="1584325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4230688" y="6669088"/>
            <a:ext cx="684212" cy="215900"/>
          </a:xfrm>
          <a:prstGeom prst="rect">
            <a:avLst/>
          </a:prstGeom>
          <a:solidFill>
            <a:srgbClr val="133176"/>
          </a:solidFill>
          <a:ln>
            <a:solidFill>
              <a:srgbClr val="13317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0" i="1" dirty="0">
                <a:solidFill>
                  <a:schemeClr val="bg1"/>
                </a:solidFill>
              </a:rPr>
              <a:t>Eurostat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952" y="1700808"/>
            <a:ext cx="4536504" cy="2016224"/>
          </a:xfrm>
        </p:spPr>
        <p:txBody>
          <a:bodyPr/>
          <a:lstStyle>
            <a:lvl1pPr indent="0">
              <a:defRPr sz="4800">
                <a:solidFill>
                  <a:srgbClr val="FFD62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933056"/>
            <a:ext cx="3744416" cy="1872208"/>
          </a:xfr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</a:defRPr>
            </a:lvl1pPr>
            <a:lvl3pPr marL="228600" indent="-228600" algn="l">
              <a:defRPr sz="3000" b="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0AB6783-A622-483D-9EED-1F5D137ACBE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8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AEF50-1D3E-4484-95F0-3930C285F04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98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123950"/>
            <a:ext cx="2058988" cy="4897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23950"/>
            <a:ext cx="6029325" cy="4897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EE37F-131F-4318-86CD-CC519166E22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38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7013" y="6145213"/>
            <a:ext cx="224313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980728"/>
            <a:ext cx="8229600" cy="936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33788"/>
          </a:xfrm>
        </p:spPr>
        <p:txBody>
          <a:bodyPr/>
          <a:lstStyle>
            <a:lvl1pPr marL="342900" indent="-342900">
              <a:buClr>
                <a:srgbClr val="0F5494"/>
              </a:buClr>
              <a:buFont typeface="Arial" pitchFamily="34" charset="0"/>
              <a:buChar char="•"/>
              <a:defRPr/>
            </a:lvl1pPr>
            <a:lvl2pPr>
              <a:buClr>
                <a:srgbClr val="0F5494"/>
              </a:buCl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577013" y="115888"/>
            <a:ext cx="2133600" cy="476250"/>
          </a:xfrm>
        </p:spPr>
        <p:txBody>
          <a:bodyPr/>
          <a:lstStyle>
            <a:lvl1pPr>
              <a:defRPr sz="1200" dirty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37300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68313" y="6297613"/>
            <a:ext cx="2133600" cy="476250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F89CB955-70ED-490A-9DCE-D1C03C3E942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189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072B3-F169-4091-B5E8-1696AE7582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16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87600"/>
            <a:ext cx="4038600" cy="3633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87600"/>
            <a:ext cx="4038600" cy="3633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3ED54-354F-4826-8AB3-D44A76E61E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3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3D678-7A59-4E94-8A38-A620DCD3EE5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18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7E18-DBA2-46E0-8179-EEB1B71CD84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1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07DCC-240D-4193-A696-A6945227DB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2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7ED91-6D88-4AD6-990C-F527D3752F9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5D15D-DB0A-4FB9-95E6-C49B39987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388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123950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Lorem ipsum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87600"/>
            <a:ext cx="8229600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BE" smtClean="0"/>
              <a:t>Et dolor fragum</a:t>
            </a:r>
            <a:endParaRPr lang="en-GB" smtClean="0"/>
          </a:p>
          <a:p>
            <a:pPr lvl="1"/>
            <a:r>
              <a:rPr lang="en-GB" smtClean="0"/>
              <a:t>Et dolor fragum</a:t>
            </a:r>
          </a:p>
          <a:p>
            <a:pPr lvl="2"/>
            <a:r>
              <a:rPr lang="en-GB" smtClean="0"/>
              <a:t>- Et dolor fragum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solidFill>
                  <a:srgbClr val="133176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lang="en-GB" sz="1400" b="0" kern="1200" smtClean="0">
                <a:solidFill>
                  <a:srgbClr val="133176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smtClean="0">
                <a:solidFill>
                  <a:srgbClr val="133176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6CE1182-6072-4C13-A9D0-AB1B6F1BE1F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sldNum="0" hdr="0" ftr="0" dt="0"/>
  <p:txStyles>
    <p:titleStyle>
      <a:lvl1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+mj-lt"/>
          <a:ea typeface="+mj-ea"/>
          <a:cs typeface="+mj-cs"/>
        </a:defRPr>
      </a:lvl1pPr>
      <a:lvl2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2pPr>
      <a:lvl3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3pPr>
      <a:lvl4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4pPr>
      <a:lvl5pPr marL="358775" indent="-3587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5pPr>
      <a:lvl6pPr marL="8159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6pPr>
      <a:lvl7pPr marL="12731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7pPr>
      <a:lvl8pPr marL="17303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8pPr>
      <a:lvl9pPr marL="2187575"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•"/>
        <a:defRPr sz="2400" i="1">
          <a:solidFill>
            <a:srgbClr val="0F5494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FBA"/>
        </a:buClr>
        <a:buChar char="•"/>
        <a:defRPr sz="2000" b="1">
          <a:solidFill>
            <a:srgbClr val="0F5494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F5494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eurostat/EuroGe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27584" y="1497584"/>
            <a:ext cx="7992888" cy="1643384"/>
          </a:xfrm>
        </p:spPr>
        <p:txBody>
          <a:bodyPr/>
          <a:lstStyle/>
          <a:p>
            <a:r>
              <a:rPr lang="en-GB" sz="3600" dirty="0"/>
              <a:t>GISCO generalisation tool for tessellation datasets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5589240"/>
            <a:ext cx="8640960" cy="936104"/>
          </a:xfrm>
        </p:spPr>
        <p:txBody>
          <a:bodyPr/>
          <a:lstStyle/>
          <a:p>
            <a:pPr algn="ctr"/>
            <a:r>
              <a:rPr lang="en-GB" sz="1800" dirty="0" smtClean="0"/>
              <a:t>GIS at EC - User </a:t>
            </a:r>
            <a:r>
              <a:rPr lang="en-GB" sz="1800" dirty="0"/>
              <a:t>and Technical Committee</a:t>
            </a:r>
            <a:endParaRPr lang="fr-BE" sz="1800" dirty="0" smtClean="0"/>
          </a:p>
          <a:p>
            <a:pPr algn="ctr"/>
            <a:r>
              <a:rPr lang="fr-BE" sz="1800" dirty="0" smtClean="0"/>
              <a:t>22/03/2018</a:t>
            </a:r>
          </a:p>
          <a:p>
            <a:pPr algn="ctr"/>
            <a:r>
              <a:rPr lang="fr-BE" sz="1800" dirty="0" smtClean="0"/>
              <a:t>Julien Gaffuri – Eurostat/GISCO</a:t>
            </a:r>
            <a:endParaRPr lang="en-GB" sz="2800" dirty="0"/>
          </a:p>
        </p:txBody>
      </p:sp>
      <p:pic>
        <p:nvPicPr>
          <p:cNvPr id="6" name="Picture 2" descr="Résultats de recherche d'images pour « nuts eurostat map »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2071" y="3140968"/>
            <a:ext cx="216024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\\NET1.cec.eu.int\homes\102\gaffuju\Desktop\a\fin_XM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32271" y="3380789"/>
            <a:ext cx="2455953" cy="19323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Approach</a:t>
            </a:r>
            <a:r>
              <a:rPr lang="fr-BE" dirty="0" smtClean="0"/>
              <a:t> </a:t>
            </a:r>
            <a:r>
              <a:rPr lang="fr-BE" dirty="0" err="1" smtClean="0"/>
              <a:t>adopted</a:t>
            </a:r>
            <a:r>
              <a:rPr lang="fr-BE" dirty="0" smtClean="0"/>
              <a:t>:</a:t>
            </a:r>
            <a:br>
              <a:rPr lang="fr-BE" dirty="0" smtClean="0"/>
            </a:br>
            <a:r>
              <a:rPr lang="fr-BE" dirty="0" smtClean="0"/>
              <a:t>Agent-</a:t>
            </a:r>
            <a:r>
              <a:rPr lang="fr-BE" dirty="0" err="1" smtClean="0"/>
              <a:t>based</a:t>
            </a:r>
            <a:r>
              <a:rPr lang="fr-BE" dirty="0" smtClean="0"/>
              <a:t> </a:t>
            </a:r>
            <a:r>
              <a:rPr lang="fr-BE" dirty="0" err="1" smtClean="0"/>
              <a:t>generalisation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3508225"/>
            <a:ext cx="3914775" cy="150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5790" y="2852936"/>
            <a:ext cx="4244682" cy="3168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3209" y="2060848"/>
            <a:ext cx="348272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1800" b="0" dirty="0" smtClean="0">
                <a:solidFill>
                  <a:srgbClr val="0F5494"/>
                </a:solidFill>
              </a:rPr>
              <a:t>Target state </a:t>
            </a:r>
            <a:r>
              <a:rPr lang="fr-BE" sz="1800" b="0" dirty="0" err="1" smtClean="0">
                <a:solidFill>
                  <a:srgbClr val="0F5494"/>
                </a:solidFill>
              </a:rPr>
              <a:t>formalised</a:t>
            </a:r>
            <a:r>
              <a:rPr lang="fr-BE" sz="1800" b="0" dirty="0" smtClean="0">
                <a:solidFill>
                  <a:srgbClr val="0F5494"/>
                </a:solidFill>
              </a:rPr>
              <a:t> as </a:t>
            </a:r>
            <a:r>
              <a:rPr lang="fr-BE" sz="1800" b="0" dirty="0" err="1" smtClean="0">
                <a:solidFill>
                  <a:srgbClr val="0F5494"/>
                </a:solidFill>
              </a:rPr>
              <a:t>constraints</a:t>
            </a:r>
            <a:r>
              <a:rPr lang="fr-BE" sz="1800" b="0" dirty="0" smtClean="0">
                <a:solidFill>
                  <a:srgbClr val="0F5494"/>
                </a:solidFill>
              </a:rPr>
              <a:t> at </a:t>
            </a:r>
            <a:r>
              <a:rPr lang="fr-BE" sz="1800" b="0" dirty="0" err="1" smtClean="0">
                <a:solidFill>
                  <a:srgbClr val="0F5494"/>
                </a:solidFill>
              </a:rPr>
              <a:t>object</a:t>
            </a:r>
            <a:r>
              <a:rPr lang="fr-BE" sz="1800" b="0" dirty="0" smtClean="0">
                <a:solidFill>
                  <a:srgbClr val="0F5494"/>
                </a:solidFill>
              </a:rPr>
              <a:t> </a:t>
            </a:r>
            <a:r>
              <a:rPr lang="fr-BE" sz="1800" b="0" dirty="0" err="1" smtClean="0">
                <a:solidFill>
                  <a:srgbClr val="0F5494"/>
                </a:solidFill>
              </a:rPr>
              <a:t>level</a:t>
            </a:r>
            <a:r>
              <a:rPr lang="fr-BE" sz="1800" b="0" dirty="0" smtClean="0">
                <a:solidFill>
                  <a:srgbClr val="0F5494"/>
                </a:solidFill>
              </a:rPr>
              <a:t>…</a:t>
            </a:r>
            <a:endParaRPr lang="en-GB" sz="1800" b="0" dirty="0">
              <a:solidFill>
                <a:srgbClr val="0F549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49713" y="2060848"/>
            <a:ext cx="348272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1800" b="0" dirty="0" smtClean="0">
                <a:solidFill>
                  <a:srgbClr val="0F5494"/>
                </a:solidFill>
              </a:rPr>
              <a:t>…</a:t>
            </a:r>
            <a:r>
              <a:rPr lang="fr-BE" sz="1800" b="0" dirty="0" err="1" smtClean="0">
                <a:solidFill>
                  <a:srgbClr val="0F5494"/>
                </a:solidFill>
              </a:rPr>
              <a:t>constraints</a:t>
            </a:r>
            <a:r>
              <a:rPr lang="fr-BE" sz="1800" b="0" dirty="0" smtClean="0">
                <a:solidFill>
                  <a:srgbClr val="0F5494"/>
                </a:solidFill>
              </a:rPr>
              <a:t> </a:t>
            </a:r>
            <a:r>
              <a:rPr lang="fr-BE" sz="1800" b="0" dirty="0" err="1" smtClean="0">
                <a:solidFill>
                  <a:srgbClr val="0F5494"/>
                </a:solidFill>
              </a:rPr>
              <a:t>satisfied</a:t>
            </a:r>
            <a:r>
              <a:rPr lang="fr-BE" sz="1800" b="0" dirty="0" smtClean="0">
                <a:solidFill>
                  <a:srgbClr val="0F5494"/>
                </a:solidFill>
              </a:rPr>
              <a:t> </a:t>
            </a:r>
            <a:r>
              <a:rPr lang="fr-BE" sz="1800" b="0" dirty="0" err="1" smtClean="0">
                <a:solidFill>
                  <a:srgbClr val="0F5494"/>
                </a:solidFill>
              </a:rPr>
              <a:t>iterativelly</a:t>
            </a:r>
            <a:r>
              <a:rPr lang="fr-BE" sz="1800" b="0" dirty="0" smtClean="0">
                <a:solidFill>
                  <a:srgbClr val="0F5494"/>
                </a:solidFill>
              </a:rPr>
              <a:t> at </a:t>
            </a:r>
            <a:r>
              <a:rPr lang="fr-BE" sz="1800" b="0" dirty="0" err="1" smtClean="0">
                <a:solidFill>
                  <a:srgbClr val="0F5494"/>
                </a:solidFill>
              </a:rPr>
              <a:t>object</a:t>
            </a:r>
            <a:r>
              <a:rPr lang="fr-BE" sz="1800" b="0" dirty="0" smtClean="0">
                <a:solidFill>
                  <a:srgbClr val="0F5494"/>
                </a:solidFill>
              </a:rPr>
              <a:t> </a:t>
            </a:r>
            <a:r>
              <a:rPr lang="fr-BE" sz="1800" b="0" dirty="0" err="1" smtClean="0">
                <a:solidFill>
                  <a:srgbClr val="0F5494"/>
                </a:solidFill>
              </a:rPr>
              <a:t>level</a:t>
            </a:r>
            <a:endParaRPr lang="en-GB" sz="1800" b="0" dirty="0">
              <a:solidFill>
                <a:srgbClr val="0F549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6237312"/>
            <a:ext cx="6408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dirty="0" err="1">
                <a:solidFill>
                  <a:srgbClr val="0F5494"/>
                </a:solidFill>
              </a:rPr>
              <a:t>Ruas</a:t>
            </a:r>
            <a:r>
              <a:rPr lang="en-GB" sz="1000" b="0" dirty="0">
                <a:solidFill>
                  <a:srgbClr val="0F5494"/>
                </a:solidFill>
              </a:rPr>
              <a:t>, A., </a:t>
            </a:r>
            <a:r>
              <a:rPr lang="en-GB" sz="1000" b="0" dirty="0" err="1">
                <a:solidFill>
                  <a:srgbClr val="0F5494"/>
                </a:solidFill>
              </a:rPr>
              <a:t>Duchêne</a:t>
            </a:r>
            <a:r>
              <a:rPr lang="en-GB" sz="1000" b="0" dirty="0">
                <a:solidFill>
                  <a:srgbClr val="0F5494"/>
                </a:solidFill>
              </a:rPr>
              <a:t>, C., 2007. A prototype generalisation system based on the multi-agent system paradigm. In: </a:t>
            </a:r>
            <a:r>
              <a:rPr lang="en-GB" sz="1000" b="0" dirty="0" err="1">
                <a:solidFill>
                  <a:srgbClr val="0F5494"/>
                </a:solidFill>
              </a:rPr>
              <a:t>Mackaness</a:t>
            </a:r>
            <a:r>
              <a:rPr lang="en-GB" sz="1000" b="0" dirty="0">
                <a:solidFill>
                  <a:srgbClr val="0F5494"/>
                </a:solidFill>
              </a:rPr>
              <a:t>, W. A., </a:t>
            </a:r>
            <a:r>
              <a:rPr lang="en-GB" sz="1000" b="0" dirty="0" err="1">
                <a:solidFill>
                  <a:srgbClr val="0F5494"/>
                </a:solidFill>
              </a:rPr>
              <a:t>Ruas</a:t>
            </a:r>
            <a:r>
              <a:rPr lang="en-GB" sz="1000" b="0" dirty="0">
                <a:solidFill>
                  <a:srgbClr val="0F5494"/>
                </a:solidFill>
              </a:rPr>
              <a:t>, A., </a:t>
            </a:r>
            <a:r>
              <a:rPr lang="en-GB" sz="1000" b="0" dirty="0" err="1">
                <a:solidFill>
                  <a:srgbClr val="0F5494"/>
                </a:solidFill>
              </a:rPr>
              <a:t>Sarjakoski</a:t>
            </a:r>
            <a:r>
              <a:rPr lang="en-GB" sz="1000" b="0" dirty="0">
                <a:solidFill>
                  <a:srgbClr val="0F5494"/>
                </a:solidFill>
              </a:rPr>
              <a:t>, L. T. (Eds.), Generalisation of Geographic information: cartographic modelling and applications. Elsevier, Ch. 14, pp. 269-284</a:t>
            </a:r>
            <a:endParaRPr lang="en-GB" sz="1000" b="0" dirty="0" smtClean="0">
              <a:solidFill>
                <a:srgbClr val="0F54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22" name="Picture 2" descr="\\NET1.cec.eu.int\homes\102\gaffuju\Desktop\a\test_ini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738829"/>
            <a:ext cx="9108504" cy="492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55776" y="1628800"/>
            <a:ext cx="1008112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b="0"/>
          </a:p>
        </p:txBody>
      </p:sp>
    </p:spTree>
    <p:extLst>
      <p:ext uri="{BB962C8B-B14F-4D97-AF65-F5344CB8AC3E}">
        <p14:creationId xmlns:p14="http://schemas.microsoft.com/office/powerpoint/2010/main" val="394287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 descr="\\NET1.cec.eu.int\homes\102\gaffuju\Desktop\a\test_fi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738829"/>
            <a:ext cx="9108504" cy="492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39752" y="1628800"/>
            <a:ext cx="1584176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b="0"/>
          </a:p>
        </p:txBody>
      </p:sp>
    </p:spTree>
    <p:extLst>
      <p:ext uri="{BB962C8B-B14F-4D97-AF65-F5344CB8AC3E}">
        <p14:creationId xmlns:p14="http://schemas.microsoft.com/office/powerpoint/2010/main" val="4523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2770" name="Picture 2" descr="\\NET1.cec.eu.int\homes\102\gaffuju\Desktop\a\test_fin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77" y="746926"/>
            <a:ext cx="9093523" cy="491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39752" y="1628800"/>
            <a:ext cx="1584176" cy="648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GB" sz="1800" b="0"/>
          </a:p>
        </p:txBody>
      </p:sp>
    </p:spTree>
    <p:extLst>
      <p:ext uri="{BB962C8B-B14F-4D97-AF65-F5344CB8AC3E}">
        <p14:creationId xmlns:p14="http://schemas.microsoft.com/office/powerpoint/2010/main" val="19513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Constraints</a:t>
            </a:r>
            <a:r>
              <a:rPr lang="fr-BE" dirty="0" smtClean="0"/>
              <a:t> – </a:t>
            </a:r>
            <a:r>
              <a:rPr lang="fr-BE" dirty="0" err="1" smtClean="0"/>
              <a:t>threshold</a:t>
            </a:r>
            <a:r>
              <a:rPr lang="fr-BE" dirty="0" smtClean="0"/>
              <a:t> values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71800" y="2564904"/>
            <a:ext cx="3312368" cy="261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85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8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 descr="\\NET1.cec.eu.int\homes\102\gaffuju\Desktop\a\out_bah_in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692"/>
            <a:ext cx="9036496" cy="683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116632"/>
            <a:ext cx="129614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2000" dirty="0" smtClean="0">
                <a:solidFill>
                  <a:schemeClr val="tx1"/>
                </a:solidFill>
              </a:rPr>
              <a:t>1:100k</a:t>
            </a:r>
            <a:endParaRPr lang="en-GB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4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 descr="\\NET1.cec.eu.int\homes\102\gaffuju\Desktop\a\out_bah_f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06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116632"/>
            <a:ext cx="129614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2000" dirty="0" smtClean="0">
                <a:solidFill>
                  <a:srgbClr val="FF0000"/>
                </a:solidFill>
              </a:rPr>
              <a:t>1:1M</a:t>
            </a:r>
            <a:endParaRPr lang="en-GB" sz="2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3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 descr="\\NET1.cec.eu.int\homes\102\gaffuju\Desktop\a\out_bah_fi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36496" cy="683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116632"/>
            <a:ext cx="129614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2000" dirty="0" smtClean="0">
                <a:solidFill>
                  <a:schemeClr val="tx1"/>
                </a:solidFill>
              </a:rPr>
              <a:t>1:100k</a:t>
            </a:r>
          </a:p>
          <a:p>
            <a:r>
              <a:rPr lang="fr-BE" sz="2000" dirty="0" smtClean="0">
                <a:solidFill>
                  <a:srgbClr val="FF0000"/>
                </a:solidFill>
              </a:rPr>
              <a:t>1:1M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 descr="\\NET1.cec.eu.int\homes\102\gaffuju\Desktop\a\out_de_ini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19646"/>
            <a:ext cx="9144000" cy="494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116632"/>
            <a:ext cx="129614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2000" dirty="0" smtClean="0">
                <a:solidFill>
                  <a:schemeClr val="tx1"/>
                </a:solidFill>
              </a:rPr>
              <a:t>1:100k</a:t>
            </a:r>
            <a:endParaRPr lang="en-GB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5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Objective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Generalisation</a:t>
            </a:r>
            <a:r>
              <a:rPr lang="fr-BE" dirty="0" smtClean="0"/>
              <a:t> for NUTS-COMMUNES-CNTR-EEZ </a:t>
            </a:r>
            <a:r>
              <a:rPr lang="fr-BE" dirty="0" err="1" smtClean="0"/>
              <a:t>dataset</a:t>
            </a:r>
            <a:endParaRPr lang="fr-BE" dirty="0" smtClean="0"/>
          </a:p>
          <a:p>
            <a:endParaRPr lang="fr-BE" dirty="0" smtClean="0"/>
          </a:p>
          <a:p>
            <a:endParaRPr lang="fr-BE" dirty="0" smtClean="0"/>
          </a:p>
          <a:p>
            <a:endParaRPr lang="fr-BE" dirty="0"/>
          </a:p>
          <a:p>
            <a:endParaRPr lang="fr-BE" dirty="0"/>
          </a:p>
          <a:p>
            <a:endParaRPr lang="fr-BE" dirty="0" smtClean="0"/>
          </a:p>
          <a:p>
            <a:endParaRPr lang="fr-BE" dirty="0" smtClean="0"/>
          </a:p>
        </p:txBody>
      </p:sp>
      <p:pic>
        <p:nvPicPr>
          <p:cNvPr id="4" name="Picture 2" descr="https://ars.els-cdn.com/content/image/1-s2.0-S1045926X13000669-gr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784" y="3573016"/>
            <a:ext cx="3672408" cy="150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43808" y="517867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0" dirty="0" smtClean="0">
                <a:solidFill>
                  <a:schemeClr val="tx1"/>
                </a:solidFill>
              </a:rPr>
              <a:t>"</a:t>
            </a:r>
            <a:r>
              <a:rPr lang="fr-BE" sz="1600" b="0" dirty="0" err="1" smtClean="0">
                <a:solidFill>
                  <a:schemeClr val="tx1"/>
                </a:solidFill>
              </a:rPr>
              <a:t>Geographical</a:t>
            </a:r>
            <a:r>
              <a:rPr lang="fr-BE" sz="1600" b="0" dirty="0" smtClean="0">
                <a:solidFill>
                  <a:schemeClr val="tx1"/>
                </a:solidFill>
              </a:rPr>
              <a:t> </a:t>
            </a:r>
            <a:r>
              <a:rPr lang="fr-BE" sz="1600" b="0" dirty="0" err="1" smtClean="0">
                <a:solidFill>
                  <a:schemeClr val="tx1"/>
                </a:solidFill>
              </a:rPr>
              <a:t>tesselation</a:t>
            </a:r>
            <a:r>
              <a:rPr lang="fr-BE" sz="1600" b="0" dirty="0" smtClean="0">
                <a:solidFill>
                  <a:schemeClr val="tx1"/>
                </a:solidFill>
              </a:rPr>
              <a:t>"</a:t>
            </a:r>
            <a:endParaRPr lang="en-GB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482" name="Picture 2" descr="\\NET1.cec.eu.int\homes\102\gaffuju\Desktop\a\out_de_fi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19646"/>
            <a:ext cx="9144000" cy="494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116632"/>
            <a:ext cx="129614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2000" dirty="0" smtClean="0">
                <a:solidFill>
                  <a:srgbClr val="FF0000"/>
                </a:solidFill>
              </a:rPr>
              <a:t>1:1M</a:t>
            </a:r>
            <a:endParaRPr lang="en-GB" sz="2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7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6" name="Picture 2" descr="\\NET1.cec.eu.int\homes\102\gaffuju\Desktop\a\out_de_fin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15" y="715531"/>
            <a:ext cx="9151615" cy="494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116632"/>
            <a:ext cx="129614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2000" dirty="0" smtClean="0">
                <a:solidFill>
                  <a:schemeClr val="tx1"/>
                </a:solidFill>
              </a:rPr>
              <a:t>1:100k</a:t>
            </a:r>
          </a:p>
          <a:p>
            <a:r>
              <a:rPr lang="fr-BE" sz="2000" dirty="0" smtClean="0">
                <a:solidFill>
                  <a:srgbClr val="FF0000"/>
                </a:solidFill>
              </a:rPr>
              <a:t>1:1M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8" name="Picture 2" descr="\\NET1.cec.eu.int\homes\102\gaffuju\Desktop\a\out_island_ini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0" y="908720"/>
            <a:ext cx="9135529" cy="493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116632"/>
            <a:ext cx="129614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2000" dirty="0" smtClean="0">
                <a:solidFill>
                  <a:schemeClr val="tx1"/>
                </a:solidFill>
              </a:rPr>
              <a:t>1:100k</a:t>
            </a:r>
            <a:endParaRPr lang="en-GB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 descr="\\NET1.cec.eu.int\homes\102\gaffuju\Desktop\a\out_island_fi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670"/>
            <a:ext cx="9144000" cy="494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116632"/>
            <a:ext cx="129614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2000" dirty="0" smtClean="0">
                <a:solidFill>
                  <a:srgbClr val="FF0000"/>
                </a:solidFill>
              </a:rPr>
              <a:t>1:1M</a:t>
            </a:r>
            <a:endParaRPr lang="en-GB" sz="2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7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7" name="Picture 3" descr="\\NET1.cec.eu.int\homes\102\gaffuju\Desktop\a\20M_in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666" y="-99391"/>
            <a:ext cx="9228178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49" y="260648"/>
            <a:ext cx="10390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chemeClr val="tx1"/>
                </a:solidFill>
              </a:rPr>
              <a:t>1:1M</a:t>
            </a:r>
            <a:endParaRPr lang="en-GB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3" name="Picture 5" descr="\\NET1.cec.eu.int\homes\102\gaffuju\Desktop\a\20M_f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2" y="-99392"/>
            <a:ext cx="9202052" cy="696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049" y="260648"/>
            <a:ext cx="10390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rgbClr val="FF0000"/>
                </a:solidFill>
              </a:rPr>
              <a:t>1:1M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6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\\NET1.cec.eu.int\homes\102\gaffuju\Desktop\a\fin_100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62" y="0"/>
            <a:ext cx="9104038" cy="689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521" y="159023"/>
            <a:ext cx="139333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chemeClr val="tx1"/>
                </a:solidFill>
              </a:rPr>
              <a:t>1:100k</a:t>
            </a:r>
            <a:endParaRPr lang="en-GB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7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\\NET1.cec.eu.int\homes\102\gaffuju\Desktop\a\fin_1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4" y="-11985"/>
            <a:ext cx="9112696" cy="689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521" y="159023"/>
            <a:ext cx="10390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chemeClr val="tx1"/>
                </a:solidFill>
              </a:rPr>
              <a:t>1:1M</a:t>
            </a:r>
            <a:endParaRPr lang="en-GB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\\NET1.cec.eu.int\homes\102\gaffuju\Desktop\a\fin_1M_a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48" y="-27384"/>
            <a:ext cx="9127951" cy="690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521" y="159023"/>
            <a:ext cx="23374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chemeClr val="tx1"/>
                </a:solidFill>
              </a:rPr>
              <a:t>1:1M - NUTS</a:t>
            </a:r>
            <a:endParaRPr lang="en-GB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 descr="\\NET1.cec.eu.int\homes\102\gaffuju\Desktop\a\fin_3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5678"/>
            <a:ext cx="9144000" cy="692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521" y="159023"/>
            <a:ext cx="103906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rgbClr val="FF0000"/>
                </a:solidFill>
              </a:rPr>
              <a:t>1:3M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\\NET1.cec.eu.int\homes\102\gaffuju\Desktop\a\input_commplu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116632"/>
            <a:ext cx="8856984" cy="66500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88224" y="181089"/>
            <a:ext cx="2376264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BE" sz="2000" dirty="0" smtClean="0">
                <a:solidFill>
                  <a:srgbClr val="0F5494"/>
                </a:solidFill>
              </a:rPr>
              <a:t>Input </a:t>
            </a:r>
            <a:r>
              <a:rPr lang="fr-BE" sz="2000" dirty="0" err="1" smtClean="0">
                <a:solidFill>
                  <a:srgbClr val="0F5494"/>
                </a:solidFill>
              </a:rPr>
              <a:t>dataset</a:t>
            </a:r>
            <a:r>
              <a:rPr lang="fr-BE" sz="2000" dirty="0" smtClean="0">
                <a:solidFill>
                  <a:srgbClr val="0F5494"/>
                </a:solidFill>
              </a:rPr>
              <a:t>:</a:t>
            </a:r>
          </a:p>
          <a:p>
            <a:r>
              <a:rPr lang="fr-BE" sz="1400" b="0" dirty="0" err="1" smtClean="0">
                <a:solidFill>
                  <a:srgbClr val="0F5494"/>
                </a:solidFill>
              </a:rPr>
              <a:t>European</a:t>
            </a:r>
            <a:r>
              <a:rPr lang="fr-BE" sz="1400" b="0" dirty="0" smtClean="0">
                <a:solidFill>
                  <a:srgbClr val="0F5494"/>
                </a:solidFill>
              </a:rPr>
              <a:t> communes + World countries + EEZ</a:t>
            </a:r>
          </a:p>
          <a:p>
            <a:r>
              <a:rPr lang="fr-BE" sz="2000" b="0" dirty="0" smtClean="0">
                <a:solidFill>
                  <a:srgbClr val="0F5494"/>
                </a:solidFill>
              </a:rPr>
              <a:t>124 </a:t>
            </a:r>
            <a:r>
              <a:rPr lang="fr-BE" sz="2000" b="0" dirty="0">
                <a:solidFill>
                  <a:srgbClr val="0F5494"/>
                </a:solidFill>
              </a:rPr>
              <a:t>000 </a:t>
            </a:r>
            <a:r>
              <a:rPr lang="fr-BE" sz="2000" b="0" dirty="0" err="1">
                <a:solidFill>
                  <a:srgbClr val="0F5494"/>
                </a:solidFill>
              </a:rPr>
              <a:t>features</a:t>
            </a:r>
            <a:endParaRPr lang="fr-BE" sz="2000" b="0" dirty="0">
              <a:solidFill>
                <a:srgbClr val="0F5494"/>
              </a:solidFill>
            </a:endParaRPr>
          </a:p>
          <a:p>
            <a:r>
              <a:rPr lang="fr-BE" sz="2000" b="0" dirty="0" smtClean="0">
                <a:solidFill>
                  <a:srgbClr val="0F5494"/>
                </a:solidFill>
              </a:rPr>
              <a:t>43M </a:t>
            </a:r>
            <a:r>
              <a:rPr lang="fr-BE" sz="2000" b="0" dirty="0" err="1">
                <a:solidFill>
                  <a:srgbClr val="0F5494"/>
                </a:solidFill>
              </a:rPr>
              <a:t>vertices</a:t>
            </a:r>
            <a:endParaRPr lang="en-GB" sz="2000" b="0" dirty="0">
              <a:solidFill>
                <a:srgbClr val="0F54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\\NET1.cec.eu.int\homes\102\gaffuju\Desktop\a\fin_10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9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521" y="159023"/>
            <a:ext cx="12586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rgbClr val="FF0000"/>
                </a:solidFill>
              </a:rPr>
              <a:t>1:10M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 descr="\\NET1.cec.eu.int\homes\102\gaffuju\Desktop\a\fin_20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" y="-1"/>
            <a:ext cx="9124950" cy="690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521" y="159023"/>
            <a:ext cx="12586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rgbClr val="FF0000"/>
                </a:solidFill>
              </a:rPr>
              <a:t>1:20M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 descr="\\NET1.cec.eu.int\homes\102\gaffuju\Desktop\a\fin_60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961"/>
            <a:ext cx="9144000" cy="692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521" y="159023"/>
            <a:ext cx="12586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rgbClr val="FF0000"/>
                </a:solidFill>
              </a:rPr>
              <a:t>1:60M</a:t>
            </a:r>
            <a:endParaRPr lang="en-GB" sz="2400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 descr="\\NET1.cec.eu.int\homes\102\gaffuju\Desktop\a\fin_X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2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521" y="159023"/>
            <a:ext cx="10550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chemeClr val="tx1"/>
                </a:solidFill>
              </a:rPr>
              <a:t>1:XM</a:t>
            </a:r>
            <a:endParaRPr lang="en-GB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6" name="Picture 2" descr="\\NET1.cec.eu.int\homes\102\gaffuju\Desktop\a\XM_b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6" y="17536"/>
            <a:ext cx="9023523" cy="68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521" y="159023"/>
            <a:ext cx="10550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2400" dirty="0" smtClean="0">
                <a:solidFill>
                  <a:schemeClr val="tx1"/>
                </a:solidFill>
              </a:rPr>
              <a:t>1:XM</a:t>
            </a:r>
            <a:endParaRPr lang="en-GB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9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Partitionning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\\NET1.cec.eu.int\homes\102\gaffuju\Desktop\a\paritition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52" y="1916831"/>
            <a:ext cx="8866144" cy="479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8313" y="980728"/>
            <a:ext cx="8229600" cy="936625"/>
          </a:xfrm>
        </p:spPr>
        <p:txBody>
          <a:bodyPr/>
          <a:lstStyle/>
          <a:p>
            <a:r>
              <a:rPr lang="fr-BE" dirty="0" err="1" smtClean="0"/>
              <a:t>Partitionning</a:t>
            </a:r>
            <a:endParaRPr lang="en-GB" dirty="0"/>
          </a:p>
        </p:txBody>
      </p:sp>
      <p:pic>
        <p:nvPicPr>
          <p:cNvPr id="5" name="Picture 2" descr="\\NET1.cec.eu.int\homes\102\gaffuju\Desktop\a\paritition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916831"/>
            <a:ext cx="8856984" cy="478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059832" y="908720"/>
            <a:ext cx="5472608" cy="2814783"/>
            <a:chOff x="3059832" y="908720"/>
            <a:chExt cx="5472608" cy="2814783"/>
          </a:xfrm>
        </p:grpSpPr>
        <p:pic>
          <p:nvPicPr>
            <p:cNvPr id="6" name="Picture 2" descr="\\NET1.cec.eu.int\homes\102\gaffuju\Desktop\a\paritition3.p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59029" y="908720"/>
              <a:ext cx="4073411" cy="281478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59832" y="2636912"/>
              <a:ext cx="792088" cy="576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GB" sz="1800" b="0"/>
            </a:p>
          </p:txBody>
        </p:sp>
      </p:grpSp>
    </p:spTree>
    <p:extLst>
      <p:ext uri="{BB962C8B-B14F-4D97-AF65-F5344CB8AC3E}">
        <p14:creationId xmlns:p14="http://schemas.microsoft.com/office/powerpoint/2010/main" val="157742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Next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Share </a:t>
            </a:r>
            <a:r>
              <a:rPr lang="fr-BE" dirty="0" err="1" smtClean="0"/>
              <a:t>tool</a:t>
            </a:r>
            <a:r>
              <a:rPr lang="fr-BE" dirty="0" smtClean="0"/>
              <a:t> as a </a:t>
            </a:r>
            <a:r>
              <a:rPr lang="fr-BE" dirty="0" err="1" smtClean="0"/>
              <a:t>standalone</a:t>
            </a:r>
            <a:r>
              <a:rPr lang="fr-BE" dirty="0" smtClean="0"/>
              <a:t> software:</a:t>
            </a:r>
          </a:p>
          <a:p>
            <a:pPr lvl="1"/>
            <a:r>
              <a:rPr lang="fr-BE" dirty="0">
                <a:hlinkClick r:id="rId2"/>
              </a:rPr>
              <a:t>https://github.com/eurostat/EuroGen</a:t>
            </a:r>
            <a:r>
              <a:rPr lang="fr-BE" dirty="0" smtClean="0">
                <a:hlinkClick r:id="rId2"/>
              </a:rPr>
              <a:t>/</a:t>
            </a:r>
            <a:endParaRPr lang="fr-BE" dirty="0" smtClean="0"/>
          </a:p>
          <a:p>
            <a:endParaRPr lang="fr-BE" dirty="0" smtClean="0"/>
          </a:p>
          <a:p>
            <a:r>
              <a:rPr lang="fr-BE" dirty="0" err="1" smtClean="0"/>
              <a:t>Improvements</a:t>
            </a:r>
            <a:r>
              <a:rPr lang="fr-BE" dirty="0" smtClean="0"/>
              <a:t>:</a:t>
            </a:r>
          </a:p>
          <a:p>
            <a:pPr lvl="1"/>
            <a:r>
              <a:rPr lang="fr-BE" dirty="0" smtClean="0"/>
              <a:t>New </a:t>
            </a:r>
            <a:r>
              <a:rPr lang="fr-BE" dirty="0" err="1" smtClean="0"/>
              <a:t>cartographic</a:t>
            </a:r>
            <a:r>
              <a:rPr lang="fr-BE" dirty="0" smtClean="0"/>
              <a:t> </a:t>
            </a:r>
            <a:r>
              <a:rPr lang="fr-BE" dirty="0" err="1" smtClean="0"/>
              <a:t>constraint</a:t>
            </a:r>
            <a:r>
              <a:rPr lang="fr-BE" dirty="0" smtClean="0"/>
              <a:t> to deal </a:t>
            </a:r>
            <a:r>
              <a:rPr lang="fr-BE" dirty="0" err="1" smtClean="0"/>
              <a:t>with</a:t>
            </a:r>
            <a:r>
              <a:rPr lang="fr-BE" dirty="0" smtClean="0"/>
              <a:t> </a:t>
            </a:r>
            <a:r>
              <a:rPr lang="fr-BE" dirty="0" err="1" smtClean="0"/>
              <a:t>narrow</a:t>
            </a:r>
            <a:r>
              <a:rPr lang="fr-BE" dirty="0" smtClean="0"/>
              <a:t> corridors</a:t>
            </a:r>
            <a:endParaRPr lang="en-GB" dirty="0"/>
          </a:p>
        </p:txBody>
      </p:sp>
      <p:pic>
        <p:nvPicPr>
          <p:cNvPr id="5" name="Picture 2" descr="\\NET1.cec.eu.int\homes\102\gaffuju\Desktop\a\out_de_fin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9872" y="4966294"/>
            <a:ext cx="2095500" cy="13430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2400" dirty="0" err="1" smtClean="0"/>
              <a:t>Automated</a:t>
            </a:r>
            <a:r>
              <a:rPr lang="fr-BE" sz="2400" dirty="0" smtClean="0"/>
              <a:t> </a:t>
            </a:r>
            <a:r>
              <a:rPr lang="fr-BE" sz="2400" dirty="0" err="1" smtClean="0"/>
              <a:t>generalisation</a:t>
            </a:r>
            <a:r>
              <a:rPr lang="fr-BE" sz="2400" dirty="0" smtClean="0"/>
              <a:t> for </a:t>
            </a:r>
            <a:r>
              <a:rPr lang="fr-BE" sz="2400" dirty="0" err="1" smtClean="0"/>
              <a:t>tesselations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Many</a:t>
            </a:r>
            <a:r>
              <a:rPr lang="fr-BE" dirty="0" smtClean="0"/>
              <a:t> </a:t>
            </a:r>
            <a:r>
              <a:rPr lang="fr-BE" dirty="0" err="1" smtClean="0"/>
              <a:t>tools</a:t>
            </a:r>
            <a:r>
              <a:rPr lang="fr-BE" dirty="0" smtClean="0"/>
              <a:t> to </a:t>
            </a:r>
            <a:r>
              <a:rPr lang="fr-BE" dirty="0" err="1" smtClean="0"/>
              <a:t>perform</a:t>
            </a:r>
            <a:r>
              <a:rPr lang="fr-BE" dirty="0" smtClean="0"/>
              <a:t> "quick and </a:t>
            </a:r>
            <a:r>
              <a:rPr lang="fr-BE" dirty="0" err="1" smtClean="0"/>
              <a:t>dirty</a:t>
            </a:r>
            <a:r>
              <a:rPr lang="fr-BE" dirty="0" smtClean="0"/>
              <a:t>" </a:t>
            </a:r>
            <a:r>
              <a:rPr lang="fr-BE" dirty="0" err="1" smtClean="0"/>
              <a:t>generalisation</a:t>
            </a:r>
            <a:r>
              <a:rPr lang="fr-BE" dirty="0" smtClean="0"/>
              <a:t> of </a:t>
            </a:r>
            <a:r>
              <a:rPr lang="fr-BE" dirty="0" err="1" smtClean="0"/>
              <a:t>tesselations</a:t>
            </a:r>
            <a:endParaRPr lang="fr-BE" dirty="0" smtClean="0"/>
          </a:p>
          <a:p>
            <a:endParaRPr lang="fr-BE" dirty="0" smtClean="0"/>
          </a:p>
          <a:p>
            <a:r>
              <a:rPr lang="fr-BE" dirty="0" smtClean="0"/>
              <a:t>How to </a:t>
            </a:r>
            <a:r>
              <a:rPr lang="fr-BE" dirty="0" err="1" smtClean="0"/>
              <a:t>properly</a:t>
            </a:r>
            <a:r>
              <a:rPr lang="fr-BE" dirty="0" smtClean="0"/>
              <a:t> </a:t>
            </a:r>
            <a:r>
              <a:rPr lang="fr-BE" dirty="0" err="1" smtClean="0"/>
              <a:t>generalise</a:t>
            </a:r>
            <a:r>
              <a:rPr lang="fr-BE" dirty="0" smtClean="0"/>
              <a:t> </a:t>
            </a:r>
            <a:r>
              <a:rPr lang="fr-BE" dirty="0" err="1" smtClean="0"/>
              <a:t>tesselations</a:t>
            </a:r>
            <a:r>
              <a:rPr lang="fr-BE" dirty="0" smtClean="0"/>
              <a:t>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1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16632"/>
            <a:ext cx="8229600" cy="936625"/>
          </a:xfrm>
        </p:spPr>
        <p:txBody>
          <a:bodyPr/>
          <a:lstStyle/>
          <a:p>
            <a:r>
              <a:rPr lang="fr-BE" sz="2800" dirty="0" err="1" smtClean="0"/>
              <a:t>Some</a:t>
            </a:r>
            <a:r>
              <a:rPr lang="fr-BE" sz="2800" dirty="0" smtClean="0"/>
              <a:t> </a:t>
            </a:r>
            <a:r>
              <a:rPr lang="fr-BE" sz="2800" dirty="0" err="1" smtClean="0"/>
              <a:t>cartographic</a:t>
            </a:r>
            <a:r>
              <a:rPr lang="fr-BE" sz="2800" dirty="0" smtClean="0"/>
              <a:t> </a:t>
            </a:r>
            <a:r>
              <a:rPr lang="fr-BE" sz="2800" dirty="0" err="1" smtClean="0"/>
              <a:t>principles</a:t>
            </a:r>
            <a:r>
              <a:rPr lang="fr-BE" sz="2800" dirty="0" smtClean="0"/>
              <a:t> for </a:t>
            </a:r>
            <a:r>
              <a:rPr lang="fr-BE" sz="2800" dirty="0" err="1" smtClean="0"/>
              <a:t>tesselation</a:t>
            </a:r>
            <a:r>
              <a:rPr lang="fr-BE" sz="2800" dirty="0" smtClean="0"/>
              <a:t> </a:t>
            </a:r>
            <a:r>
              <a:rPr lang="fr-BE" sz="2800" dirty="0" err="1" smtClean="0"/>
              <a:t>generalisation</a:t>
            </a:r>
            <a:endParaRPr lang="en-GB" sz="2800" dirty="0"/>
          </a:p>
        </p:txBody>
      </p:sp>
      <p:pic>
        <p:nvPicPr>
          <p:cNvPr id="4" name="Picture 3" descr="H:\GISCO\generalisation\gene_tesselation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3672408" cy="55259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:\GISCO\generalisation\gene_tesselation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944" y="1288549"/>
            <a:ext cx="4968552" cy="544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70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16632"/>
            <a:ext cx="8229600" cy="936625"/>
          </a:xfrm>
        </p:spPr>
        <p:txBody>
          <a:bodyPr/>
          <a:lstStyle/>
          <a:p>
            <a:r>
              <a:rPr lang="fr-BE" sz="2800" dirty="0"/>
              <a:t>Challenge: </a:t>
            </a:r>
            <a:r>
              <a:rPr lang="fr-BE" sz="2800" dirty="0" smtClean="0"/>
              <a:t>Deal </a:t>
            </a:r>
            <a:r>
              <a:rPr lang="fr-BE" sz="2800" dirty="0" err="1" smtClean="0"/>
              <a:t>with</a:t>
            </a:r>
            <a:r>
              <a:rPr lang="fr-BE" sz="2800" dirty="0" smtClean="0"/>
              <a:t> </a:t>
            </a:r>
            <a:r>
              <a:rPr lang="fr-BE" sz="2800" dirty="0" err="1" smtClean="0"/>
              <a:t>complex</a:t>
            </a:r>
            <a:r>
              <a:rPr lang="fr-BE" sz="2800" dirty="0" smtClean="0"/>
              <a:t> situations</a:t>
            </a:r>
            <a:endParaRPr lang="en-GB" dirty="0"/>
          </a:p>
        </p:txBody>
      </p:sp>
      <p:pic>
        <p:nvPicPr>
          <p:cNvPr id="4" name="Picture 2" descr="\\NET1.cec.eu.int\homes\102\gaffuju\Desktop\a\input_nutsplus1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4085" y="1124744"/>
            <a:ext cx="8892411" cy="5361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1268760"/>
            <a:ext cx="100811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1400" b="0" dirty="0" smtClean="0">
                <a:solidFill>
                  <a:srgbClr val="0F5494"/>
                </a:solidFill>
              </a:rPr>
              <a:t>Bahamas</a:t>
            </a:r>
            <a:endParaRPr lang="en-GB" sz="1400" b="0" dirty="0">
              <a:solidFill>
                <a:srgbClr val="0F54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2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\\NET1.cec.eu.int\homes\102\gaffuju\Desktop\a\input_nutsplus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4" y="1124744"/>
            <a:ext cx="8928992" cy="53345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116632"/>
            <a:ext cx="8229600" cy="936625"/>
          </a:xfrm>
        </p:spPr>
        <p:txBody>
          <a:bodyPr/>
          <a:lstStyle/>
          <a:p>
            <a:r>
              <a:rPr lang="fr-BE" sz="2800" dirty="0"/>
              <a:t>Challenge: </a:t>
            </a:r>
            <a:r>
              <a:rPr lang="fr-BE" sz="2800" dirty="0" smtClean="0"/>
              <a:t>Deal </a:t>
            </a:r>
            <a:r>
              <a:rPr lang="fr-BE" sz="2800" dirty="0" err="1" smtClean="0"/>
              <a:t>with</a:t>
            </a:r>
            <a:r>
              <a:rPr lang="fr-BE" sz="2800" dirty="0" smtClean="0"/>
              <a:t> </a:t>
            </a:r>
            <a:r>
              <a:rPr lang="fr-BE" sz="2800" dirty="0" err="1" smtClean="0"/>
              <a:t>complex</a:t>
            </a:r>
            <a:r>
              <a:rPr lang="fr-BE" sz="2800" dirty="0" smtClean="0"/>
              <a:t> situations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79512" y="1196752"/>
            <a:ext cx="151216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1400" b="0" dirty="0" err="1" smtClean="0">
                <a:solidFill>
                  <a:srgbClr val="0F5494"/>
                </a:solidFill>
              </a:rPr>
              <a:t>European</a:t>
            </a:r>
            <a:r>
              <a:rPr lang="fr-BE" sz="1400" b="0" dirty="0" smtClean="0">
                <a:solidFill>
                  <a:srgbClr val="0F5494"/>
                </a:solidFill>
              </a:rPr>
              <a:t> </a:t>
            </a:r>
            <a:r>
              <a:rPr lang="fr-BE" sz="1400" b="0" dirty="0" err="1" smtClean="0">
                <a:solidFill>
                  <a:srgbClr val="0F5494"/>
                </a:solidFill>
              </a:rPr>
              <a:t>municipalities</a:t>
            </a:r>
            <a:endParaRPr lang="en-GB" sz="1400" b="0" dirty="0">
              <a:solidFill>
                <a:srgbClr val="0F54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\\NET1.cec.eu.int\homes\102\gaffuju\Desktop\a\input_nutsplus3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1052736"/>
            <a:ext cx="8743501" cy="55198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8313" y="116632"/>
            <a:ext cx="8229600" cy="936625"/>
          </a:xfrm>
        </p:spPr>
        <p:txBody>
          <a:bodyPr/>
          <a:lstStyle/>
          <a:p>
            <a:r>
              <a:rPr lang="fr-BE" sz="2800" dirty="0"/>
              <a:t>Challenge: </a:t>
            </a:r>
            <a:r>
              <a:rPr lang="fr-BE" sz="2800" dirty="0" smtClean="0"/>
              <a:t>Deal </a:t>
            </a:r>
            <a:r>
              <a:rPr lang="fr-BE" sz="2800" dirty="0" err="1" smtClean="0"/>
              <a:t>with</a:t>
            </a:r>
            <a:r>
              <a:rPr lang="fr-BE" sz="2800" dirty="0" smtClean="0"/>
              <a:t> </a:t>
            </a:r>
            <a:r>
              <a:rPr lang="fr-BE" sz="2800" dirty="0" err="1" smtClean="0"/>
              <a:t>complex</a:t>
            </a:r>
            <a:r>
              <a:rPr lang="fr-BE" sz="2800" dirty="0" smtClean="0"/>
              <a:t> situations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51520" y="1196752"/>
            <a:ext cx="151216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1400" b="0" dirty="0" err="1" smtClean="0">
                <a:solidFill>
                  <a:srgbClr val="0F5494"/>
                </a:solidFill>
              </a:rPr>
              <a:t>European</a:t>
            </a:r>
            <a:r>
              <a:rPr lang="fr-BE" sz="1400" b="0" dirty="0" smtClean="0">
                <a:solidFill>
                  <a:srgbClr val="0F5494"/>
                </a:solidFill>
              </a:rPr>
              <a:t> </a:t>
            </a:r>
            <a:r>
              <a:rPr lang="fr-BE" sz="1400" b="0" dirty="0" err="1" smtClean="0">
                <a:solidFill>
                  <a:srgbClr val="0F5494"/>
                </a:solidFill>
              </a:rPr>
              <a:t>municipalities</a:t>
            </a:r>
            <a:endParaRPr lang="en-GB" sz="1400" b="0" dirty="0">
              <a:solidFill>
                <a:srgbClr val="0F54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93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 descr="\\NET1.cec.eu.int\homes\102\gaffuju\Desktop\a\input_nutsplus4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886044"/>
            <a:ext cx="8712968" cy="59273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8313" y="116632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+mj-lt"/>
                <a:ea typeface="+mj-ea"/>
                <a:cs typeface="+mj-cs"/>
              </a:defRPr>
            </a:lvl1pPr>
            <a:lvl2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2pPr>
            <a:lvl3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3pPr>
            <a:lvl4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4pPr>
            <a:lvl5pPr marL="358775" indent="-3587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5pPr>
            <a:lvl6pPr marL="8159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6pPr>
            <a:lvl7pPr marL="12731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7pPr>
            <a:lvl8pPr marL="17303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8pPr>
            <a:lvl9pPr marL="2187575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pitchFamily="34" charset="0"/>
              </a:defRPr>
            </a:lvl9pPr>
          </a:lstStyle>
          <a:p>
            <a:r>
              <a:rPr lang="fr-BE" sz="2800" kern="0" smtClean="0"/>
              <a:t>Challenge: Deal with complex situations</a:t>
            </a:r>
            <a:endParaRPr lang="en-GB" kern="0" dirty="0"/>
          </a:p>
        </p:txBody>
      </p:sp>
      <p:sp>
        <p:nvSpPr>
          <p:cNvPr id="6" name="Rectangle 5"/>
          <p:cNvSpPr/>
          <p:nvPr/>
        </p:nvSpPr>
        <p:spPr>
          <a:xfrm>
            <a:off x="306683" y="1053257"/>
            <a:ext cx="116897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fr-BE" sz="1400" b="0" dirty="0" err="1" smtClean="0">
                <a:solidFill>
                  <a:srgbClr val="0F5494"/>
                </a:solidFill>
              </a:rPr>
              <a:t>Baltic</a:t>
            </a:r>
            <a:r>
              <a:rPr lang="fr-BE" sz="1400" b="0" dirty="0" smtClean="0">
                <a:solidFill>
                  <a:srgbClr val="0F5494"/>
                </a:solidFill>
              </a:rPr>
              <a:t> </a:t>
            </a:r>
            <a:r>
              <a:rPr lang="fr-BE" sz="1400" b="0" dirty="0" err="1" smtClean="0">
                <a:solidFill>
                  <a:srgbClr val="0F5494"/>
                </a:solidFill>
              </a:rPr>
              <a:t>sea</a:t>
            </a:r>
            <a:r>
              <a:rPr lang="fr-BE" sz="1400" b="0" dirty="0" smtClean="0">
                <a:solidFill>
                  <a:srgbClr val="0F5494"/>
                </a:solidFill>
              </a:rPr>
              <a:t> </a:t>
            </a:r>
            <a:r>
              <a:rPr lang="fr-BE" sz="1400" b="0" dirty="0" err="1" smtClean="0">
                <a:solidFill>
                  <a:srgbClr val="0F5494"/>
                </a:solidFill>
              </a:rPr>
              <a:t>islands</a:t>
            </a:r>
            <a:endParaRPr lang="en-GB" sz="1400" b="0" dirty="0">
              <a:solidFill>
                <a:srgbClr val="0F54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9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Presentation Whi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33176"/>
        </a:solidFill>
        <a:ln>
          <a:solidFill>
            <a:srgbClr val="133176"/>
          </a:solidFill>
        </a:ln>
      </a:spPr>
      <a:bodyPr anchor="ctr"/>
      <a:lstStyle>
        <a:defPPr algn="ctr" defTabSz="457200" fontAlgn="auto">
          <a:spcBef>
            <a:spcPts val="0"/>
          </a:spcBef>
          <a:spcAft>
            <a:spcPts val="0"/>
          </a:spcAft>
          <a:defRPr sz="1800" b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7600" b="1" i="0" u="none" strike="noStrike" cap="none" normalizeH="0" baseline="0" smtClean="0">
            <a:ln>
              <a:noFill/>
            </a:ln>
            <a:solidFill>
              <a:srgbClr val="FFD624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400" b="0" dirty="0" err="1" smtClean="0">
            <a:solidFill>
              <a:srgbClr val="0F5494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C_Collab_Status xmlns="d8e0feea-6ad5-4ffb-92eb-dab9a0cea37f">Final</EC_Collab_Status>
    <Statistical_x0020_Programme_x0020_Theme_x0020__x0028_Press_x0029_ xmlns="d8e0feea-6ad5-4ffb-92eb-dab9a0cea37f" xsi:nil="true"/>
    <Frame_x0020_Title_x0020__x0028_Long_x0029_ xmlns="d8e0feea-6ad5-4ffb-92eb-dab9a0cea37f" xsi:nil="true"/>
    <LCI xmlns="d8e0feea-6ad5-4ffb-92eb-dab9a0cea37f" xsi:nil="true"/>
    <Document_x0020_Title xmlns="d8e0feea-6ad5-4ffb-92eb-dab9a0cea37f">Powerpoint Presentation White</Document_x0020_Title>
    <Production_x0020_Date xmlns="d8e0feea-6ad5-4ffb-92eb-dab9a0cea37f" xsi:nil="true"/>
    <Thematic_x0020_Base xmlns="d8e0feea-6ad5-4ffb-92eb-dab9a0cea37f" xsi:nil="true"/>
    <_Status xmlns="http://schemas.microsoft.com/sharepoint/v3/fields">Not Started</_Status>
    <Statistical_x0020_Programme_x0020_Theme xmlns="d8e0feea-6ad5-4ffb-92eb-dab9a0cea37f" xsi:nil="true"/>
    <EC_Collab_Reference xmlns="d8e0feea-6ad5-4ffb-92eb-dab9a0cea37f" xsi:nil="true"/>
    <Frame_x0020_Title xmlns="d8e0feea-6ad5-4ffb-92eb-dab9a0cea37f">Powerpoint Presentation White</Frame_x0020_Title>
    <Document_x0020_Subtitle xmlns="d8e0feea-6ad5-4ffb-92eb-dab9a0cea37f" xsi:nil="true"/>
    <Meeting_x0020_Date xmlns="d8e0feea-6ad5-4ffb-92eb-dab9a0cea37f" xsi:nil="true"/>
    <Reference_x0020_Code_x0020__x0028_Frame_x0029_ xmlns="d8e0feea-6ad5-4ffb-92eb-dab9a0cea37f" xsi:nil="true"/>
    <Reference_x0020_Code xmlns="d8e0feea-6ad5-4ffb-92eb-dab9a0cea37f" xsi:nil="true"/>
    <EC_Collab_DocumentLanguage xmlns="d8e0feea-6ad5-4ffb-92eb-dab9a0cea37f">EN</EC_Collab_DocumentLanguage>
    <DocID xmlns="d8e0feea-6ad5-4ffb-92eb-dab9a0cea37f" xsi:nil="true"/>
    <LngVerId xmlns="d8e0feea-6ad5-4ffb-92eb-dab9a0cea37f" xsi:nil="true"/>
    <NOMCOM xmlns="d8e0feea-6ad5-4ffb-92eb-dab9a0cea37f" xsi:nil="true"/>
    <_dlc_DocId xmlns="0a0aeac8-6f62-421a-b37d-09c09a5e8553">UAM7TH3CYF7M-9-83086</_dlc_DocId>
    <_dlc_DocIdUrl xmlns="0a0aeac8-6f62-421a-b37d-09c09a5e8553">
      <Url>https://myintracomm-collab.ec.europa.eu/dg/ESTAT/DO.U.C.EUR/_layouts/15/DocIdRedir.aspx?ID=UAM7TH3CYF7M-9-83086</Url>
      <Description>UAM7TH3CYF7M-9-83086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EC Document" ma:contentTypeID="0x010100258AA79CEB83498886A3A0868112325000CA38245252EBB246984C8BB53A56F839" ma:contentTypeVersion="18" ma:contentTypeDescription="Create a new document in this library." ma:contentTypeScope="" ma:versionID="7fd639db676cb61777358a52b57aab56">
  <xsd:schema xmlns:xsd="http://www.w3.org/2001/XMLSchema" xmlns:xs="http://www.w3.org/2001/XMLSchema" xmlns:p="http://schemas.microsoft.com/office/2006/metadata/properties" xmlns:ns2="http://schemas.microsoft.com/sharepoint/v3/fields" xmlns:ns3="d8e0feea-6ad5-4ffb-92eb-dab9a0cea37f" xmlns:ns4="0a0aeac8-6f62-421a-b37d-09c09a5e8553" targetNamespace="http://schemas.microsoft.com/office/2006/metadata/properties" ma:root="true" ma:fieldsID="5e8b6960dafa6dc455ece39d6eb7de7b" ns2:_="" ns3:_="" ns4:_="">
    <xsd:import namespace="http://schemas.microsoft.com/sharepoint/v3/fields"/>
    <xsd:import namespace="d8e0feea-6ad5-4ffb-92eb-dab9a0cea37f"/>
    <xsd:import namespace="0a0aeac8-6f62-421a-b37d-09c09a5e8553"/>
    <xsd:element name="properties">
      <xsd:complexType>
        <xsd:sequence>
          <xsd:element name="documentManagement">
            <xsd:complexType>
              <xsd:all>
                <xsd:element ref="ns3:EC_Collab_Reference" minOccurs="0"/>
                <xsd:element ref="ns2:_Status" minOccurs="0"/>
                <xsd:element ref="ns3:EC_Collab_DocumentLanguage"/>
                <xsd:element ref="ns3:EC_Collab_Status"/>
                <xsd:element ref="ns4:_dlc_DocId" minOccurs="0"/>
                <xsd:element ref="ns4:_dlc_DocIdUrl" minOccurs="0"/>
                <xsd:element ref="ns4:_dlc_DocIdPersistId" minOccurs="0"/>
                <xsd:element ref="ns3:Document_x0020_Subtitle" minOccurs="0"/>
                <xsd:element ref="ns3:Document_x0020_Title"/>
                <xsd:element ref="ns3:Frame_x0020_Title" minOccurs="0"/>
                <xsd:element ref="ns3:LCI" minOccurs="0"/>
                <xsd:element ref="ns3:Meeting_x0020_Date" minOccurs="0"/>
                <xsd:element ref="ns3:NOMCOM" minOccurs="0"/>
                <xsd:element ref="ns3:Production_x0020_Date" minOccurs="0"/>
                <xsd:element ref="ns3:Reference_x0020_Code" minOccurs="0"/>
                <xsd:element ref="ns3:Reference_x0020_Code_x0020__x0028_Frame_x0029_" minOccurs="0"/>
                <xsd:element ref="ns3:Statistical_x0020_Programme_x0020_Theme" minOccurs="0"/>
                <xsd:element ref="ns3:Statistical_x0020_Programme_x0020_Theme_x0020__x0028_Press_x0029_" minOccurs="0"/>
                <xsd:element ref="ns3:Thematic_x0020_Base" minOccurs="0"/>
                <xsd:element ref="ns3:DocID" minOccurs="0"/>
                <xsd:element ref="ns3:LngVerId" minOccurs="0"/>
                <xsd:element ref="ns3:Frame_x0020_Title_x0020__x0028_Long_x0029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13" nillable="true" ma:displayName="Status" ma:default="Not Started" ma:hidden="true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0feea-6ad5-4ffb-92eb-dab9a0cea37f" elementFormDefault="qualified">
    <xsd:import namespace="http://schemas.microsoft.com/office/2006/documentManagement/types"/>
    <xsd:import namespace="http://schemas.microsoft.com/office/infopath/2007/PartnerControls"/>
    <xsd:element name="EC_Collab_Reference" ma:index="12" nillable="true" ma:displayName="Reference" ma:internalName="EC_Collab_Reference">
      <xsd:simpleType>
        <xsd:restriction base="dms:Text"/>
      </xsd:simpleType>
    </xsd:element>
    <xsd:element name="EC_Collab_DocumentLanguage" ma:index="14" ma:displayName="Language" ma:default="EN" ma:internalName="EC_Collab_DocumentLanguage">
      <xsd:simpleType>
        <xsd:restriction base="dms:Choice">
          <xsd:enumeration value="BG"/>
          <xsd:enumeration value="ES"/>
          <xsd:enumeration value="CS"/>
          <xsd:enumeration value="DA"/>
          <xsd:enumeration value="DE"/>
          <xsd:enumeration value="ET"/>
          <xsd:enumeration value="EL"/>
          <xsd:enumeration value="EN"/>
          <xsd:enumeration value="FR"/>
          <xsd:enumeration value="GA"/>
          <xsd:enumeration value="IT"/>
          <xsd:enumeration value="LT"/>
          <xsd:enumeration value="LV"/>
          <xsd:enumeration value="HU"/>
          <xsd:enumeration value="MT"/>
          <xsd:enumeration value="NL"/>
          <xsd:enumeration value="PL"/>
          <xsd:enumeration value="PT"/>
          <xsd:enumeration value="RO"/>
          <xsd:enumeration value="SK"/>
          <xsd:enumeration value="SL"/>
          <xsd:enumeration value="FI"/>
          <xsd:enumeration value="SV"/>
          <xsd:enumeration value="HR"/>
          <xsd:enumeration value="MK"/>
          <xsd:enumeration value="TR"/>
          <xsd:enumeration value="EU"/>
          <xsd:enumeration value="CA"/>
          <xsd:enumeration value="GL"/>
          <xsd:enumeration value="AB"/>
          <xsd:enumeration value="AA"/>
          <xsd:enumeration value="AF"/>
          <xsd:enumeration value="AK"/>
          <xsd:enumeration value="SQ"/>
          <xsd:enumeration value="AM"/>
          <xsd:enumeration value="AR"/>
          <xsd:enumeration value="AN"/>
          <xsd:enumeration value="HY"/>
          <xsd:enumeration value="AS"/>
          <xsd:enumeration value="AV"/>
          <xsd:enumeration value="AE"/>
          <xsd:enumeration value="AY"/>
          <xsd:enumeration value="AZ"/>
          <xsd:enumeration value="BM"/>
          <xsd:enumeration value="BA"/>
          <xsd:enumeration value="BE"/>
          <xsd:enumeration value="BN"/>
          <xsd:enumeration value="BH"/>
          <xsd:enumeration value="BI"/>
          <xsd:enumeration value="NB"/>
          <xsd:enumeration value="BS"/>
          <xsd:enumeration value="BR"/>
          <xsd:enumeration value="MY"/>
          <xsd:enumeration value="KM"/>
          <xsd:enumeration value="CH"/>
          <xsd:enumeration value="CE"/>
          <xsd:enumeration value="NY"/>
          <xsd:enumeration value="ZH"/>
          <xsd:enumeration value="CU"/>
          <xsd:enumeration value="CV"/>
          <xsd:enumeration value="KW"/>
          <xsd:enumeration value="CO"/>
          <xsd:enumeration value="CR"/>
          <xsd:enumeration value="DV"/>
          <xsd:enumeration value="DZ"/>
          <xsd:enumeration value="EO"/>
          <xsd:enumeration value="EE"/>
          <xsd:enumeration value="FO"/>
          <xsd:enumeration value="FJ"/>
          <xsd:enumeration value="FF"/>
          <xsd:enumeration value="GD"/>
          <xsd:enumeration value="LG"/>
          <xsd:enumeration value="KA"/>
          <xsd:enumeration value="GN"/>
          <xsd:enumeration value="GU"/>
          <xsd:enumeration value="HT"/>
          <xsd:enumeration value="HA"/>
          <xsd:enumeration value="HE"/>
          <xsd:enumeration value="HZ"/>
          <xsd:enumeration value="HI"/>
          <xsd:enumeration value="HO"/>
          <xsd:enumeration value="IS"/>
          <xsd:enumeration value="IO"/>
          <xsd:enumeration value="IG"/>
          <xsd:enumeration value="ID"/>
          <xsd:enumeration value="IA"/>
          <xsd:enumeration value="IE"/>
          <xsd:enumeration value="IU"/>
          <xsd:enumeration value="IK"/>
          <xsd:enumeration value="JA"/>
          <xsd:enumeration value="JV"/>
          <xsd:enumeration value="KL"/>
          <xsd:enumeration value="KN"/>
          <xsd:enumeration value="KR"/>
          <xsd:enumeration value="KS"/>
          <xsd:enumeration value="KK"/>
          <xsd:enumeration value="KI"/>
          <xsd:enumeration value="RW"/>
          <xsd:enumeration value="KY"/>
          <xsd:enumeration value="KV"/>
          <xsd:enumeration value="KG"/>
          <xsd:enumeration value="KO"/>
          <xsd:enumeration value="KJ"/>
          <xsd:enumeration value="KU"/>
          <xsd:enumeration value="LO"/>
          <xsd:enumeration value="LA"/>
          <xsd:enumeration value="LI"/>
          <xsd:enumeration value="LN"/>
          <xsd:enumeration value="LU"/>
          <xsd:enumeration value="LB"/>
          <xsd:enumeration value="MG"/>
          <xsd:enumeration value="MS"/>
          <xsd:enumeration value="ML"/>
          <xsd:enumeration value="GV"/>
          <xsd:enumeration value="MI"/>
          <xsd:enumeration value="MR"/>
          <xsd:enumeration value="MH"/>
          <xsd:enumeration value="MN"/>
          <xsd:enumeration value="NA"/>
          <xsd:enumeration value="NV"/>
          <xsd:enumeration value="ND"/>
          <xsd:enumeration value="NR"/>
          <xsd:enumeration value="NG"/>
          <xsd:enumeration value="NE"/>
          <xsd:enumeration value="SE"/>
          <xsd:enumeration value="NO"/>
          <xsd:enumeration value="NN"/>
          <xsd:enumeration value="OC"/>
          <xsd:enumeration value="OJ"/>
          <xsd:enumeration value="OR"/>
          <xsd:enumeration value="OM"/>
          <xsd:enumeration value="OS"/>
          <xsd:enumeration value="PI"/>
          <xsd:enumeration value="PA"/>
          <xsd:enumeration value="FA"/>
          <xsd:enumeration value="PS"/>
          <xsd:enumeration value="QU"/>
          <xsd:enumeration value="RM"/>
          <xsd:enumeration value="RN"/>
          <xsd:enumeration value="RU"/>
          <xsd:enumeration value="SM"/>
          <xsd:enumeration value="SG"/>
          <xsd:enumeration value="SA"/>
          <xsd:enumeration value="SC"/>
          <xsd:enumeration value="SR"/>
          <xsd:enumeration value="SN"/>
          <xsd:enumeration value="II"/>
          <xsd:enumeration value="SD"/>
          <xsd:enumeration value="SI"/>
          <xsd:enumeration value="SO"/>
          <xsd:enumeration value="ST"/>
          <xsd:enumeration value="SU"/>
          <xsd:enumeration value="SW"/>
          <xsd:enumeration value="SS"/>
          <xsd:enumeration value="TL"/>
          <xsd:enumeration value="TY"/>
          <xsd:enumeration value="TG"/>
          <xsd:enumeration value="TA"/>
          <xsd:enumeration value="TT"/>
          <xsd:enumeration value="TE"/>
          <xsd:enumeration value="TH"/>
          <xsd:enumeration value="BO"/>
          <xsd:enumeration value="TI"/>
          <xsd:enumeration value="TO"/>
          <xsd:enumeration value="TS"/>
          <xsd:enumeration value="TN"/>
          <xsd:enumeration value="TK"/>
          <xsd:enumeration value="TW"/>
          <xsd:enumeration value="UG"/>
          <xsd:enumeration value="UK"/>
          <xsd:enumeration value="UR"/>
          <xsd:enumeration value="UZ"/>
          <xsd:enumeration value="VE"/>
          <xsd:enumeration value="VI"/>
          <xsd:enumeration value="VO"/>
          <xsd:enumeration value="WA"/>
          <xsd:enumeration value="CY"/>
          <xsd:enumeration value="FY"/>
          <xsd:enumeration value="WO"/>
          <xsd:enumeration value="XH"/>
          <xsd:enumeration value="YI"/>
          <xsd:enumeration value="YO"/>
          <xsd:enumeration value="ZA"/>
          <xsd:enumeration value="ZU"/>
        </xsd:restriction>
      </xsd:simpleType>
    </xsd:element>
    <xsd:element name="EC_Collab_Status" ma:index="15" ma:displayName="EC Status" ma:default="Not Started" ma:internalName="EC_Collab_Status">
      <xsd:simpleType>
        <xsd:restriction base="dms:Choice">
          <xsd:enumeration value="Not Started"/>
          <xsd:enumeration value="Draft"/>
          <xsd:enumeration value="Reviewed"/>
          <xsd:enumeration value="Scheduled"/>
          <xsd:enumeration value="Published"/>
          <xsd:enumeration value="Final"/>
          <xsd:enumeration value="Expired"/>
        </xsd:restriction>
      </xsd:simpleType>
    </xsd:element>
    <xsd:element name="Document_x0020_Subtitle" ma:index="19" nillable="true" ma:displayName="Document Subtitle" ma:internalName="Document_x0020_Subtitle">
      <xsd:simpleType>
        <xsd:restriction base="dms:Text">
          <xsd:maxLength value="255"/>
        </xsd:restriction>
      </xsd:simpleType>
    </xsd:element>
    <xsd:element name="Document_x0020_Title" ma:index="20" ma:displayName="Document Title" ma:internalName="Document_x0020_Title">
      <xsd:simpleType>
        <xsd:restriction base="dms:Note">
          <xsd:maxLength value="255"/>
        </xsd:restriction>
      </xsd:simpleType>
    </xsd:element>
    <xsd:element name="Frame_x0020_Title" ma:index="21" nillable="true" ma:displayName="Frame Title" ma:description="The main title of the document" ma:internalName="Frame_x0020_Title">
      <xsd:simpleType>
        <xsd:restriction base="dms:Text">
          <xsd:maxLength value="255"/>
        </xsd:restriction>
      </xsd:simpleType>
    </xsd:element>
    <xsd:element name="LCI" ma:index="22" nillable="true" ma:displayName="LCI" ma:internalName="LCI">
      <xsd:simpleType>
        <xsd:restriction base="dms:Text">
          <xsd:maxLength value="255"/>
        </xsd:restriction>
      </xsd:simpleType>
    </xsd:element>
    <xsd:element name="Meeting_x0020_Date" ma:index="23" nillable="true" ma:displayName="Meeting Date" ma:format="DateOnly" ma:internalName="Meeting_x0020_Date">
      <xsd:simpleType>
        <xsd:restriction base="dms:DateTime"/>
      </xsd:simpleType>
    </xsd:element>
    <xsd:element name="NOMCOM" ma:index="24" nillable="true" ma:displayName="NOMCOM" ma:internalName="NOMCOM">
      <xsd:simpleType>
        <xsd:restriction base="dms:Text">
          <xsd:maxLength value="255"/>
        </xsd:restriction>
      </xsd:simpleType>
    </xsd:element>
    <xsd:element name="Production_x0020_Date" ma:index="25" nillable="true" ma:displayName="Production Date" ma:format="DateOnly" ma:internalName="Production_x0020_Date">
      <xsd:simpleType>
        <xsd:restriction base="dms:DateTime"/>
      </xsd:simpleType>
    </xsd:element>
    <xsd:element name="Reference_x0020_Code" ma:index="26" nillable="true" ma:displayName="Reference Code" ma:internalName="Reference_x0020_Code">
      <xsd:simpleType>
        <xsd:restriction base="dms:Text">
          <xsd:maxLength value="255"/>
        </xsd:restriction>
      </xsd:simpleType>
    </xsd:element>
    <xsd:element name="Reference_x0020_Code_x0020__x0028_Frame_x0029_" ma:index="27" nillable="true" ma:displayName="Reference Code (Frame)" ma:internalName="Reference_x0020_Code_x0020__x0028_Frame_x0029_">
      <xsd:simpleType>
        <xsd:restriction base="dms:Text">
          <xsd:maxLength value="255"/>
        </xsd:restriction>
      </xsd:simpleType>
    </xsd:element>
    <xsd:element name="Statistical_x0020_Programme_x0020_Theme" ma:index="28" nillable="true" ma:displayName="Statistical Programme Theme" ma:internalName="Statistical_x0020_Programme_x0020_Theme">
      <xsd:simpleType>
        <xsd:restriction base="dms:Text">
          <xsd:maxLength value="255"/>
        </xsd:restriction>
      </xsd:simpleType>
    </xsd:element>
    <xsd:element name="Statistical_x0020_Programme_x0020_Theme_x0020__x0028_Press_x0029_" ma:index="29" nillable="true" ma:displayName="Statistical Programme Theme (Press)" ma:internalName="Statistical_x0020_Programme_x0020_Theme_x0020__x0028_Press_x0029_">
      <xsd:simpleType>
        <xsd:restriction base="dms:Text">
          <xsd:maxLength value="255"/>
        </xsd:restriction>
      </xsd:simpleType>
    </xsd:element>
    <xsd:element name="Thematic_x0020_Base" ma:index="30" nillable="true" ma:displayName="Thematic Base" ma:internalName="Thematic_x0020_Base">
      <xsd:simpleType>
        <xsd:restriction base="dms:Text">
          <xsd:maxLength value="255"/>
        </xsd:restriction>
      </xsd:simpleType>
    </xsd:element>
    <xsd:element name="DocID" ma:index="31" nillable="true" ma:displayName="Douceur 3 ID" ma:description="Legacy ID" ma:internalName="DocID" ma:percentage="FALSE">
      <xsd:simpleType>
        <xsd:restriction base="dms:Number"/>
      </xsd:simpleType>
    </xsd:element>
    <xsd:element name="LngVerId" ma:index="32" nillable="true" ma:displayName="LngVerId" ma:internalName="LngVerId">
      <xsd:simpleType>
        <xsd:restriction base="dms:Number"/>
      </xsd:simpleType>
    </xsd:element>
    <xsd:element name="Frame_x0020_Title_x0020__x0028_Long_x0029_" ma:index="33" nillable="true" ma:displayName="Frame Title (Long)" ma:description="The main title of the document - extended" ma:internalName="Frame_x0020_Title_x0020__x0028_Long_x0029_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0aeac8-6f62-421a-b37d-09c09a5e8553" elementFormDefault="qualified">
    <xsd:import namespace="http://schemas.microsoft.com/office/2006/documentManagement/types"/>
    <xsd:import namespace="http://schemas.microsoft.com/office/infopath/2007/PartnerControls"/>
    <xsd:element name="_dlc_DocId" ma:index="1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9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 ma:index="8" ma:displayName="Subject"/>
        <xsd:element ref="dc:description" minOccurs="0" maxOccurs="1" ma:index="11" ma:displayName="Comments"/>
        <xsd:element name="keywords" minOccurs="0" maxOccurs="1" type="xsd:string" ma:index="10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4E1EBB-A25D-4F60-8DEF-A8FFD37C3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105E02-AEEC-431F-86CE-1283AAB0637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0a0aeac8-6f62-421a-b37d-09c09a5e8553"/>
    <ds:schemaRef ds:uri="d8e0feea-6ad5-4ffb-92eb-dab9a0cea37f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C8B2E8-0626-483C-AC21-33303ECE847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0700130-2321-496B-B26C-4ED0D8D43C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d8e0feea-6ad5-4ffb-92eb-dab9a0cea37f"/>
    <ds:schemaRef ds:uri="0a0aeac8-6f62-421a-b37d-09c09a5e85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White</Template>
  <TotalTime>267</TotalTime>
  <Words>235</Words>
  <Application>Microsoft Office PowerPoint</Application>
  <PresentationFormat>On-screen Show (4:3)</PresentationFormat>
  <Paragraphs>63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Verdana</vt:lpstr>
      <vt:lpstr>Powerpoint Presentation White</vt:lpstr>
      <vt:lpstr>GISCO generalisation tool for tessellation datasets</vt:lpstr>
      <vt:lpstr>Objective</vt:lpstr>
      <vt:lpstr>PowerPoint Presentation</vt:lpstr>
      <vt:lpstr>Automated generalisation for tesselations</vt:lpstr>
      <vt:lpstr>Some cartographic principles for tesselation generalisation</vt:lpstr>
      <vt:lpstr>Challenge: Deal with complex situations</vt:lpstr>
      <vt:lpstr>Challenge: Deal with complex situations</vt:lpstr>
      <vt:lpstr>Challenge: Deal with complex situations</vt:lpstr>
      <vt:lpstr>PowerPoint Presentation</vt:lpstr>
      <vt:lpstr>Approach adopted: Agent-based generalisation</vt:lpstr>
      <vt:lpstr>PowerPoint Presentation</vt:lpstr>
      <vt:lpstr>PowerPoint Presentation</vt:lpstr>
      <vt:lpstr>PowerPoint Presentation</vt:lpstr>
      <vt:lpstr>Constraints – threshold values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Partitionning</vt:lpstr>
      <vt:lpstr>Partitionning</vt:lpstr>
      <vt:lpstr>Next</vt:lpstr>
    </vt:vector>
  </TitlesOfParts>
  <Company>European Commission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OSKO Erika (ESTAT)</dc:creator>
  <cp:keywords/>
  <dc:description/>
  <cp:lastModifiedBy>GAFFURI Julien (ESTAT)</cp:lastModifiedBy>
  <cp:revision>73</cp:revision>
  <dcterms:created xsi:type="dcterms:W3CDTF">2016-04-20T09:40:38Z</dcterms:created>
  <dcterms:modified xsi:type="dcterms:W3CDTF">2018-07-13T12:52:18Z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0x010100258AA79CEB83498886A3A0868112325000CA38245252EBB246984C8BB53A56F839</vt:lpwstr>
  </property>
  <property fmtid="{D5CDD505-2E9C-101B-9397-08002B2CF9AE}" pid="3" name="_dlc_DocIdItemGuid">
    <vt:lpwstr>30babddf-6bc7-4a3a-aa81-aab524de9d4e</vt:lpwstr>
  </property>
</Properties>
</file>